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5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4" autoAdjust="0"/>
    <p:restoredTop sz="94660"/>
  </p:normalViewPr>
  <p:slideViewPr>
    <p:cSldViewPr>
      <p:cViewPr varScale="1">
        <p:scale>
          <a:sx n="66" d="100"/>
          <a:sy n="66" d="100"/>
        </p:scale>
        <p:origin x="2082" y="78"/>
      </p:cViewPr>
      <p:guideLst>
        <p:guide orient="horz" pos="240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3648-7E46-91E9-3B0CBDC1A4D2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48CDE-9D06-D84D-BBE9-81F918878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3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44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056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444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1100" y="2535499"/>
            <a:ext cx="54102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1100" y="3328139"/>
            <a:ext cx="5410200" cy="5549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1100" y="1670261"/>
            <a:ext cx="5859780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solidFill>
                  <a:srgbClr val="005993"/>
                </a:solidFill>
                <a:latin typeface="Arial"/>
                <a:cs typeface="Arial"/>
              </a:rPr>
              <a:t>How SMBs Benefit with Hybrid Cloud</a:t>
            </a:r>
            <a:endParaRPr sz="2600" dirty="0">
              <a:solidFill>
                <a:srgbClr val="005993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600" dirty="0">
                <a:latin typeface="Arial"/>
                <a:cs typeface="Arial"/>
              </a:rPr>
              <a:t>Essential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Secure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Backup</a:t>
            </a:r>
            <a:r>
              <a:rPr sz="1600" spc="-5" dirty="0">
                <a:latin typeface="Arial"/>
                <a:cs typeface="Arial"/>
              </a:rPr>
              <a:t> an</a:t>
            </a:r>
            <a:r>
              <a:rPr sz="1600" dirty="0">
                <a:latin typeface="Arial"/>
                <a:cs typeface="Arial"/>
              </a:rPr>
              <a:t>d Business</a:t>
            </a:r>
            <a:r>
              <a:rPr sz="1600" spc="-5" dirty="0">
                <a:latin typeface="Arial"/>
                <a:cs typeface="Arial"/>
              </a:rPr>
              <a:t> Continuity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1100" y="2690528"/>
            <a:ext cx="4201160" cy="311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1300">
              <a:lnSpc>
                <a:spcPct val="145800"/>
              </a:lnSpc>
            </a:pPr>
            <a:r>
              <a:rPr sz="1200" spc="-145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oday</a:t>
            </a:r>
            <a:r>
              <a:rPr sz="1200" spc="-2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businesse</a:t>
            </a:r>
            <a:r>
              <a:rPr sz="1200" dirty="0">
                <a:latin typeface="Arial"/>
                <a:cs typeface="Arial"/>
              </a:rPr>
              <a:t>s require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backu</a:t>
            </a:r>
            <a:r>
              <a:rPr sz="1200" dirty="0">
                <a:latin typeface="Arial"/>
                <a:cs typeface="Arial"/>
              </a:rPr>
              <a:t>p solution</a:t>
            </a:r>
            <a:r>
              <a:rPr sz="1200" spc="-5" dirty="0">
                <a:latin typeface="Arial"/>
                <a:cs typeface="Arial"/>
              </a:rPr>
              <a:t> that delivers </a:t>
            </a:r>
            <a:r>
              <a:rPr sz="1200" dirty="0">
                <a:latin typeface="Arial"/>
                <a:cs typeface="Arial"/>
              </a:rPr>
              <a:t>much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traditional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loca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-5" dirty="0">
                <a:latin typeface="Arial"/>
                <a:cs typeface="Arial"/>
              </a:rPr>
              <a:t>onl</a:t>
            </a:r>
            <a:r>
              <a:rPr sz="1200" dirty="0">
                <a:latin typeface="Arial"/>
                <a:cs typeface="Arial"/>
              </a:rPr>
              <a:t>y strateg</a:t>
            </a:r>
            <a:r>
              <a:rPr sz="1200" spc="-90" dirty="0">
                <a:latin typeface="Arial"/>
                <a:cs typeface="Arial"/>
              </a:rPr>
              <a:t>y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 Given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constant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risks</a:t>
            </a:r>
            <a:r>
              <a:rPr sz="1200" spc="-5" dirty="0">
                <a:latin typeface="Arial"/>
                <a:cs typeface="Arial"/>
              </a:rPr>
              <a:t> to it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data</a:t>
            </a:r>
            <a:r>
              <a:rPr sz="1200" dirty="0">
                <a:latin typeface="Arial"/>
                <a:cs typeface="Arial"/>
              </a:rPr>
              <a:t>, from</a:t>
            </a:r>
            <a:r>
              <a:rPr sz="1200" spc="-5" dirty="0">
                <a:latin typeface="Arial"/>
                <a:cs typeface="Arial"/>
              </a:rPr>
              <a:t> al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-5" dirty="0">
                <a:latin typeface="Arial"/>
                <a:cs typeface="Arial"/>
              </a:rPr>
              <a:t>directions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5" dirty="0">
                <a:latin typeface="Arial"/>
                <a:cs typeface="Arial"/>
              </a:rPr>
              <a:t>it</a:t>
            </a:r>
            <a:r>
              <a:rPr sz="1200" spc="-2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important for businesse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to ensur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-5" dirty="0">
                <a:latin typeface="Arial"/>
                <a:cs typeface="Arial"/>
              </a:rPr>
              <a:t>that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5" dirty="0">
                <a:latin typeface="Arial"/>
                <a:cs typeface="Arial"/>
              </a:rPr>
              <a:t> dat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protecte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and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458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) they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remain</a:t>
            </a:r>
            <a:r>
              <a:rPr sz="1200" spc="-5" dirty="0">
                <a:latin typeface="Arial"/>
                <a:cs typeface="Arial"/>
              </a:rPr>
              <a:t> operationa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lie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system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disruption.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2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wher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hybri</a:t>
            </a:r>
            <a:r>
              <a:rPr sz="1200" dirty="0">
                <a:latin typeface="Arial"/>
                <a:cs typeface="Arial"/>
              </a:rPr>
              <a:t>d cloud-based</a:t>
            </a:r>
            <a:r>
              <a:rPr sz="1200" spc="-5" dirty="0">
                <a:latin typeface="Arial"/>
                <a:cs typeface="Arial"/>
              </a:rPr>
              <a:t> backu</a:t>
            </a:r>
            <a:r>
              <a:rPr sz="1200" dirty="0">
                <a:latin typeface="Arial"/>
                <a:cs typeface="Arial"/>
              </a:rPr>
              <a:t>p solution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comes</a:t>
            </a:r>
            <a:r>
              <a:rPr sz="1200" spc="-5" dirty="0">
                <a:latin typeface="Arial"/>
                <a:cs typeface="Arial"/>
              </a:rPr>
              <a:t> in.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>
              <a:lnSpc>
                <a:spcPct val="145800"/>
              </a:lnSpc>
              <a:spcBef>
                <a:spcPts val="720"/>
              </a:spcBef>
            </a:pPr>
            <a:r>
              <a:rPr sz="1200" dirty="0">
                <a:latin typeface="Arial"/>
                <a:cs typeface="Arial"/>
              </a:rPr>
              <a:t>According to analyst firm ESG hybrid architectures are the top </a:t>
            </a:r>
            <a:r>
              <a:rPr sz="1200" spc="-5" dirty="0">
                <a:latin typeface="Arial"/>
                <a:cs typeface="Arial"/>
              </a:rPr>
              <a:t>desire</a:t>
            </a:r>
            <a:r>
              <a:rPr sz="1200" dirty="0">
                <a:latin typeface="Arial"/>
                <a:cs typeface="Arial"/>
              </a:rPr>
              <a:t>d features</a:t>
            </a:r>
            <a:r>
              <a:rPr sz="1200" spc="-5" dirty="0">
                <a:latin typeface="Arial"/>
                <a:cs typeface="Arial"/>
              </a:rPr>
              <a:t> b</a:t>
            </a:r>
            <a:r>
              <a:rPr sz="1200" dirty="0">
                <a:latin typeface="Arial"/>
                <a:cs typeface="Arial"/>
              </a:rPr>
              <a:t>y today</a:t>
            </a:r>
            <a:r>
              <a:rPr sz="1200" spc="-2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businesses.</a:t>
            </a:r>
            <a:r>
              <a:rPr sz="1200" dirty="0">
                <a:latin typeface="Arial"/>
                <a:cs typeface="Arial"/>
              </a:rPr>
              <a:t>*  With</a:t>
            </a:r>
            <a:r>
              <a:rPr sz="1200" spc="-5" dirty="0">
                <a:latin typeface="Arial"/>
                <a:cs typeface="Arial"/>
              </a:rPr>
              <a:t> goo</a:t>
            </a:r>
            <a:r>
              <a:rPr sz="1200" dirty="0">
                <a:latin typeface="Arial"/>
                <a:cs typeface="Arial"/>
              </a:rPr>
              <a:t>d reason.</a:t>
            </a:r>
          </a:p>
          <a:p>
            <a:pPr marL="12700" marR="5080">
              <a:lnSpc>
                <a:spcPct val="145800"/>
              </a:lnSpc>
            </a:pPr>
            <a:r>
              <a:rPr sz="1200" dirty="0">
                <a:latin typeface="Arial"/>
                <a:cs typeface="Arial"/>
              </a:rPr>
              <a:t>This paper identifies four key reasons why a backup, recovery </a:t>
            </a:r>
            <a:r>
              <a:rPr sz="1200" spc="-5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busines</a:t>
            </a:r>
            <a:r>
              <a:rPr sz="1200" dirty="0">
                <a:latin typeface="Arial"/>
                <a:cs typeface="Arial"/>
              </a:rPr>
              <a:t>s continuity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solution</a:t>
            </a:r>
            <a:r>
              <a:rPr sz="1200" spc="-5" dirty="0">
                <a:latin typeface="Arial"/>
                <a:cs typeface="Arial"/>
              </a:rPr>
              <a:t> base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a</a:t>
            </a:r>
            <a:r>
              <a:rPr sz="1200" spc="-5" dirty="0">
                <a:latin typeface="Arial"/>
                <a:cs typeface="Arial"/>
              </a:rPr>
              <a:t> hybri</a:t>
            </a:r>
            <a:r>
              <a:rPr sz="1200" dirty="0">
                <a:latin typeface="Arial"/>
                <a:cs typeface="Arial"/>
              </a:rPr>
              <a:t>d cloud model</a:t>
            </a:r>
            <a:r>
              <a:rPr sz="1200" spc="-5" dirty="0">
                <a:latin typeface="Arial"/>
                <a:cs typeface="Arial"/>
              </a:rPr>
              <a:t> i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preferred.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-152400" y="0"/>
            <a:ext cx="685800" cy="1005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2" t="12947" r="10622" b="21150"/>
          <a:stretch/>
        </p:blipFill>
        <p:spPr>
          <a:xfrm>
            <a:off x="1080907" y="6174196"/>
            <a:ext cx="5963344" cy="32289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1" y="126865"/>
            <a:ext cx="3762375" cy="904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100" y="2286000"/>
            <a:ext cx="5410200" cy="687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950"/>
              </a:lnSpc>
            </a:pPr>
            <a:r>
              <a:rPr lang="en-US" sz="2000" b="1" i="0" spc="100" dirty="0">
                <a:solidFill>
                  <a:srgbClr val="084580"/>
                </a:solidFill>
              </a:rPr>
              <a:t>1. </a:t>
            </a:r>
            <a:r>
              <a:rPr sz="2000" b="1" i="0" spc="100" dirty="0">
                <a:solidFill>
                  <a:srgbClr val="084580"/>
                </a:solidFill>
              </a:rPr>
              <a:t>Security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3124200"/>
            <a:ext cx="4229100" cy="61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770">
              <a:lnSpc>
                <a:spcPct val="110000"/>
              </a:lnSpc>
            </a:pPr>
            <a:r>
              <a:rPr sz="100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hybri</a:t>
            </a:r>
            <a:r>
              <a:rPr sz="1000" dirty="0">
                <a:latin typeface="Arial"/>
                <a:cs typeface="Arial"/>
              </a:rPr>
              <a:t>d solution,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company</a:t>
            </a:r>
            <a:r>
              <a:rPr sz="1000" spc="-20" dirty="0">
                <a:latin typeface="Arial"/>
                <a:cs typeface="Arial"/>
              </a:rPr>
              <a:t>’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essentia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backe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p </a:t>
            </a:r>
            <a:r>
              <a:rPr sz="1000" spc="-5" dirty="0">
                <a:latin typeface="Arial"/>
                <a:cs typeface="Arial"/>
              </a:rPr>
              <a:t>locally an</a:t>
            </a:r>
            <a:r>
              <a:rPr sz="1000" dirty="0">
                <a:latin typeface="Arial"/>
                <a:cs typeface="Arial"/>
              </a:rPr>
              <a:t>d then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additiona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backu</a:t>
            </a:r>
            <a:r>
              <a:rPr sz="1000" dirty="0">
                <a:latin typeface="Arial"/>
                <a:cs typeface="Arial"/>
              </a:rPr>
              <a:t>p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replicated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2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f-site, providin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additional dat</a:t>
            </a:r>
            <a:r>
              <a:rPr sz="1000" dirty="0">
                <a:latin typeface="Arial"/>
                <a:cs typeface="Arial"/>
              </a:rPr>
              <a:t>a security;</a:t>
            </a:r>
            <a:r>
              <a:rPr sz="1000" spc="-5" dirty="0">
                <a:latin typeface="Arial"/>
                <a:cs typeface="Arial"/>
              </a:rPr>
              <a:t> 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insuranc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f you</a:t>
            </a:r>
            <a:r>
              <a:rPr sz="1000" spc="-5" dirty="0">
                <a:latin typeface="Arial"/>
                <a:cs typeface="Arial"/>
              </a:rPr>
              <a:t> will</a:t>
            </a:r>
            <a:r>
              <a:rPr sz="1000" dirty="0">
                <a:latin typeface="Arial"/>
                <a:cs typeface="Arial"/>
              </a:rPr>
              <a:t>.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in-hous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protected </a:t>
            </a:r>
            <a:r>
              <a:rPr sz="1000" dirty="0">
                <a:latin typeface="Arial"/>
                <a:cs typeface="Arial"/>
              </a:rPr>
              <a:t>by redundant sets of information with the local device being the first line of defense. In most cases, three distinct copies of each file exist – on the</a:t>
            </a:r>
            <a:r>
              <a:rPr sz="1000" spc="-5" dirty="0">
                <a:latin typeface="Arial"/>
                <a:cs typeface="Arial"/>
              </a:rPr>
              <a:t> workstatio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r serve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loca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devic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publi</a:t>
            </a:r>
            <a:r>
              <a:rPr sz="1000" dirty="0">
                <a:latin typeface="Arial"/>
                <a:cs typeface="Arial"/>
              </a:rPr>
              <a:t>c cloud.</a:t>
            </a:r>
          </a:p>
          <a:p>
            <a:pPr marL="12700">
              <a:lnSpc>
                <a:spcPct val="110000"/>
              </a:lnSpc>
            </a:pPr>
            <a:r>
              <a:rPr sz="1000" dirty="0">
                <a:latin typeface="Arial"/>
                <a:cs typeface="Arial"/>
              </a:rPr>
              <a:t>In addition, encrypted files are stored o</a:t>
            </a:r>
            <a:r>
              <a:rPr sz="1000" spc="-20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f-site are available in case</a:t>
            </a:r>
          </a:p>
          <a:p>
            <a:pPr marL="12700" marR="50165">
              <a:lnSpc>
                <a:spcPct val="110000"/>
              </a:lnSpc>
            </a:pP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unforesee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event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lik</a:t>
            </a:r>
            <a:r>
              <a:rPr sz="1000" dirty="0">
                <a:latin typeface="Arial"/>
                <a:cs typeface="Arial"/>
              </a:rPr>
              <a:t>e a</a:t>
            </a:r>
            <a:r>
              <a:rPr sz="1000" spc="-5" dirty="0">
                <a:latin typeface="Arial"/>
                <a:cs typeface="Arial"/>
              </a:rPr>
              <a:t> natura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disaste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occurs</a:t>
            </a:r>
            <a:r>
              <a:rPr sz="1000" dirty="0">
                <a:latin typeface="Arial"/>
                <a:cs typeface="Arial"/>
              </a:rPr>
              <a:t>.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should</a:t>
            </a:r>
            <a:r>
              <a:rPr sz="1000" spc="-5" dirty="0">
                <a:latin typeface="Arial"/>
                <a:cs typeface="Arial"/>
              </a:rPr>
              <a:t> give businesse</a:t>
            </a:r>
            <a:r>
              <a:rPr sz="1000" dirty="0">
                <a:latin typeface="Arial"/>
                <a:cs typeface="Arial"/>
              </a:rPr>
              <a:t>s the</a:t>
            </a:r>
            <a:r>
              <a:rPr sz="1000" spc="-5" dirty="0">
                <a:latin typeface="Arial"/>
                <a:cs typeface="Arial"/>
              </a:rPr>
              <a:t> peac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mind</a:t>
            </a:r>
            <a:r>
              <a:rPr sz="1000" spc="-5" dirty="0">
                <a:latin typeface="Arial"/>
                <a:cs typeface="Arial"/>
              </a:rPr>
              <a:t> to </a:t>
            </a:r>
            <a:r>
              <a:rPr sz="1000" dirty="0">
                <a:latin typeface="Arial"/>
                <a:cs typeface="Arial"/>
              </a:rPr>
              <a:t>know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dirty="0">
                <a:latin typeface="Arial"/>
                <a:cs typeface="Arial"/>
              </a:rPr>
              <a:t>their</a:t>
            </a:r>
            <a:r>
              <a:rPr sz="1000" spc="-5" dirty="0">
                <a:latin typeface="Arial"/>
                <a:cs typeface="Arial"/>
              </a:rPr>
              <a:t> 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alway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accessible n</a:t>
            </a:r>
            <a:r>
              <a:rPr sz="1000" dirty="0">
                <a:latin typeface="Arial"/>
                <a:cs typeface="Arial"/>
              </a:rPr>
              <a:t>o </a:t>
            </a:r>
            <a:r>
              <a:rPr sz="1000" spc="-5" dirty="0">
                <a:latin typeface="Arial"/>
                <a:cs typeface="Arial"/>
              </a:rPr>
              <a:t>matter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wha</a:t>
            </a:r>
            <a:r>
              <a:rPr sz="1000" dirty="0">
                <a:latin typeface="Arial"/>
                <a:cs typeface="Arial"/>
              </a:rPr>
              <a:t>t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circumstances.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model,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MSPs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8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ARs</a:t>
            </a:r>
            <a:r>
              <a:rPr sz="1000" spc="-5" dirty="0">
                <a:latin typeface="Arial"/>
                <a:cs typeface="Arial"/>
              </a:rPr>
              <a:t> have </a:t>
            </a:r>
            <a:r>
              <a:rPr sz="1000" dirty="0">
                <a:latin typeface="Arial"/>
                <a:cs typeface="Arial"/>
              </a:rPr>
              <a:t>multiple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sources</a:t>
            </a:r>
            <a:r>
              <a:rPr sz="1000" spc="-5" dirty="0">
                <a:latin typeface="Arial"/>
                <a:cs typeface="Arial"/>
              </a:rPr>
              <a:t> to assis</a:t>
            </a:r>
            <a:r>
              <a:rPr sz="1000" dirty="0">
                <a:latin typeface="Arial"/>
                <a:cs typeface="Arial"/>
              </a:rPr>
              <a:t>t clients</a:t>
            </a:r>
            <a:r>
              <a:rPr sz="1000" spc="-5" dirty="0">
                <a:latin typeface="Arial"/>
                <a:cs typeface="Arial"/>
              </a:rPr>
              <a:t> i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protection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can</a:t>
            </a:r>
            <a:r>
              <a:rPr sz="1000" spc="-5" dirty="0">
                <a:latin typeface="Arial"/>
                <a:cs typeface="Arial"/>
              </a:rPr>
              <a:t> emphasize that i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jus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importan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to insur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to insur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physical </a:t>
            </a:r>
            <a:r>
              <a:rPr sz="1000" dirty="0">
                <a:latin typeface="Arial"/>
                <a:cs typeface="Arial"/>
              </a:rPr>
              <a:t>resources,</a:t>
            </a:r>
            <a:r>
              <a:rPr sz="1000" spc="-5" dirty="0">
                <a:latin typeface="Arial"/>
                <a:cs typeface="Arial"/>
              </a:rPr>
              <a:t> lik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buildings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employee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othe</a:t>
            </a:r>
            <a:r>
              <a:rPr sz="1000" dirty="0">
                <a:latin typeface="Arial"/>
                <a:cs typeface="Arial"/>
              </a:rPr>
              <a:t>r </a:t>
            </a:r>
            <a:r>
              <a:rPr sz="1000" spc="-10" dirty="0">
                <a:latin typeface="Arial"/>
                <a:cs typeface="Arial"/>
              </a:rPr>
              <a:t>assets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After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</a:t>
            </a:r>
            <a:r>
              <a:rPr sz="1000" dirty="0">
                <a:latin typeface="Arial"/>
                <a:cs typeface="Arial"/>
              </a:rPr>
              <a:t>, client</a:t>
            </a:r>
            <a:r>
              <a:rPr sz="1000" spc="-5" dirty="0">
                <a:latin typeface="Arial"/>
                <a:cs typeface="Arial"/>
              </a:rPr>
              <a:t> data i</a:t>
            </a:r>
            <a:r>
              <a:rPr sz="1000" dirty="0">
                <a:latin typeface="Arial"/>
                <a:cs typeface="Arial"/>
              </a:rPr>
              <a:t>s a</a:t>
            </a:r>
            <a:r>
              <a:rPr sz="1000" spc="-5" dirty="0">
                <a:latin typeface="Arial"/>
                <a:cs typeface="Arial"/>
              </a:rPr>
              <a:t> business</a:t>
            </a:r>
            <a:r>
              <a:rPr sz="1000" dirty="0">
                <a:latin typeface="Arial"/>
                <a:cs typeface="Arial"/>
              </a:rPr>
              <a:t>’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most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importan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10" dirty="0">
                <a:latin typeface="Arial"/>
                <a:cs typeface="Arial"/>
              </a:rPr>
              <a:t>asset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ensurin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busines</a:t>
            </a:r>
            <a:r>
              <a:rPr sz="1000" dirty="0">
                <a:latin typeface="Arial"/>
                <a:cs typeface="Arial"/>
              </a:rPr>
              <a:t>s continuity</a:t>
            </a:r>
            <a:r>
              <a:rPr sz="1000" spc="-5" dirty="0">
                <a:latin typeface="Arial"/>
                <a:cs typeface="Arial"/>
              </a:rPr>
              <a:t> in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form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hybri</a:t>
            </a:r>
            <a:r>
              <a:rPr sz="1000" dirty="0">
                <a:latin typeface="Arial"/>
                <a:cs typeface="Arial"/>
              </a:rPr>
              <a:t>d cloud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storage</a:t>
            </a:r>
            <a:r>
              <a:rPr sz="1000" spc="-5" dirty="0">
                <a:latin typeface="Arial"/>
                <a:cs typeface="Arial"/>
              </a:rPr>
              <a:t> 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intelligen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logica</a:t>
            </a:r>
            <a:r>
              <a:rPr sz="1000" dirty="0">
                <a:latin typeface="Arial"/>
                <a:cs typeface="Arial"/>
              </a:rPr>
              <a:t>l step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toward </a:t>
            </a:r>
            <a:r>
              <a:rPr sz="1000" spc="-5" dirty="0">
                <a:latin typeface="Arial"/>
                <a:cs typeface="Arial"/>
              </a:rPr>
              <a:t>protectin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that </a:t>
            </a:r>
            <a:r>
              <a:rPr sz="1000" spc="-10" dirty="0">
                <a:latin typeface="Arial"/>
                <a:cs typeface="Arial"/>
              </a:rPr>
              <a:t>asset.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2000" b="1" spc="100" dirty="0">
                <a:solidFill>
                  <a:srgbClr val="084580"/>
                </a:solidFill>
                <a:latin typeface="Arial"/>
                <a:cs typeface="Arial"/>
              </a:rPr>
              <a:t>2. </a:t>
            </a:r>
            <a:r>
              <a:rPr sz="2000" b="1" spc="100" dirty="0">
                <a:solidFill>
                  <a:srgbClr val="084580"/>
                </a:solidFill>
                <a:latin typeface="Arial"/>
                <a:cs typeface="Arial"/>
              </a:rPr>
              <a:t>Storage</a:t>
            </a:r>
            <a:endParaRPr sz="2000" b="1" dirty="0">
              <a:solidFill>
                <a:srgbClr val="084580"/>
              </a:solidFill>
              <a:latin typeface="Arial"/>
              <a:cs typeface="Arial"/>
            </a:endParaRPr>
          </a:p>
          <a:p>
            <a:pPr marL="12700" marR="7620">
              <a:lnSpc>
                <a:spcPct val="120000"/>
              </a:lnSpc>
              <a:spcBef>
                <a:spcPts val="1000"/>
              </a:spcBef>
            </a:pPr>
            <a:r>
              <a:rPr sz="1000" dirty="0">
                <a:latin typeface="Arial"/>
                <a:cs typeface="Arial"/>
              </a:rPr>
              <a:t>Businesses also benefit from local storage flexibilit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, addressing a key concern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dirty="0">
                <a:latin typeface="Arial"/>
                <a:cs typeface="Arial"/>
              </a:rPr>
              <a:t>many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small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</a:t>
            </a:r>
            <a:r>
              <a:rPr sz="1000" spc="-5" dirty="0">
                <a:latin typeface="Arial"/>
                <a:cs typeface="Arial"/>
              </a:rPr>
              <a:t> have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wit</a:t>
            </a:r>
            <a:r>
              <a:rPr sz="1000" dirty="0">
                <a:latin typeface="Arial"/>
                <a:cs typeface="Arial"/>
              </a:rPr>
              <a:t>h a</a:t>
            </a:r>
            <a:r>
              <a:rPr sz="1000" spc="-5" dirty="0">
                <a:latin typeface="Arial"/>
                <a:cs typeface="Arial"/>
              </a:rPr>
              <a:t> hybri</a:t>
            </a:r>
            <a:r>
              <a:rPr sz="1000" dirty="0">
                <a:latin typeface="Arial"/>
                <a:cs typeface="Arial"/>
              </a:rPr>
              <a:t>d cloud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solution. Since cloud storage is far less expensive, businesses can retain more data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hav</a:t>
            </a:r>
            <a:r>
              <a:rPr sz="1000" dirty="0">
                <a:latin typeface="Arial"/>
                <a:cs typeface="Arial"/>
              </a:rPr>
              <a:t>e 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shorter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retention</a:t>
            </a:r>
            <a:r>
              <a:rPr sz="1000" spc="-5" dirty="0">
                <a:latin typeface="Arial"/>
                <a:cs typeface="Arial"/>
              </a:rPr>
              <a:t> locall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Small</a:t>
            </a:r>
            <a:r>
              <a:rPr sz="1000" spc="-5" dirty="0">
                <a:latin typeface="Arial"/>
                <a:cs typeface="Arial"/>
              </a:rPr>
              <a:t> businesse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are ofte</a:t>
            </a:r>
            <a:r>
              <a:rPr sz="1000" dirty="0">
                <a:latin typeface="Arial"/>
                <a:cs typeface="Arial"/>
              </a:rPr>
              <a:t>n concerned</a:t>
            </a:r>
            <a:r>
              <a:rPr sz="1000" spc="-5" dirty="0">
                <a:latin typeface="Arial"/>
                <a:cs typeface="Arial"/>
              </a:rPr>
              <a:t> abou</a:t>
            </a:r>
            <a:r>
              <a:rPr sz="1000" dirty="0">
                <a:latin typeface="Arial"/>
                <a:cs typeface="Arial"/>
              </a:rPr>
              <a:t>t space</a:t>
            </a:r>
            <a:r>
              <a:rPr sz="1000" spc="-5" dirty="0">
                <a:latin typeface="Arial"/>
                <a:cs typeface="Arial"/>
              </a:rPr>
              <a:t> o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loca</a:t>
            </a:r>
            <a:r>
              <a:rPr sz="1000" dirty="0">
                <a:latin typeface="Arial"/>
                <a:cs typeface="Arial"/>
              </a:rPr>
              <a:t>l storage</a:t>
            </a:r>
            <a:r>
              <a:rPr sz="1000" spc="-5" dirty="0">
                <a:latin typeface="Arial"/>
                <a:cs typeface="Arial"/>
              </a:rPr>
              <a:t> devices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</a:t>
            </a:r>
            <a:r>
              <a:rPr sz="1000" spc="-5" dirty="0">
                <a:latin typeface="Arial"/>
                <a:cs typeface="Arial"/>
              </a:rPr>
              <a:t> gives </a:t>
            </a:r>
            <a:r>
              <a:rPr sz="1000" dirty="0">
                <a:latin typeface="Arial"/>
                <a:cs typeface="Arial"/>
              </a:rPr>
              <a:t>them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chance</a:t>
            </a:r>
            <a:r>
              <a:rPr sz="1000" spc="-5" dirty="0">
                <a:latin typeface="Arial"/>
                <a:cs typeface="Arial"/>
              </a:rPr>
              <a:t> to </a:t>
            </a:r>
            <a:r>
              <a:rPr sz="1000" dirty="0">
                <a:latin typeface="Arial"/>
                <a:cs typeface="Arial"/>
              </a:rPr>
              <a:t>make</a:t>
            </a:r>
            <a:r>
              <a:rPr sz="1000" spc="-5" dirty="0">
                <a:latin typeface="Arial"/>
                <a:cs typeface="Arial"/>
              </a:rPr>
              <a:t> decision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abou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ho</a:t>
            </a:r>
            <a:r>
              <a:rPr sz="1000" dirty="0">
                <a:latin typeface="Arial"/>
                <a:cs typeface="Arial"/>
              </a:rPr>
              <a:t>w </a:t>
            </a:r>
            <a:r>
              <a:rPr sz="1000" spc="-5" dirty="0">
                <a:latin typeface="Arial"/>
                <a:cs typeface="Arial"/>
              </a:rPr>
              <a:t>lon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dirty="0">
                <a:latin typeface="Arial"/>
                <a:cs typeface="Arial"/>
              </a:rPr>
              <a:t>store</a:t>
            </a:r>
            <a:r>
              <a:rPr sz="1000" spc="-5" dirty="0">
                <a:latin typeface="Arial"/>
                <a:cs typeface="Arial"/>
              </a:rPr>
              <a:t> backup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on </a:t>
            </a:r>
            <a:r>
              <a:rPr sz="1000" dirty="0">
                <a:latin typeface="Arial"/>
                <a:cs typeface="Arial"/>
              </a:rPr>
              <a:t>their</a:t>
            </a:r>
            <a:r>
              <a:rPr sz="1000" spc="-5" dirty="0">
                <a:latin typeface="Arial"/>
                <a:cs typeface="Arial"/>
              </a:rPr>
              <a:t> loca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devices</a:t>
            </a:r>
            <a:r>
              <a:rPr sz="1000" dirty="0">
                <a:latin typeface="Arial"/>
                <a:cs typeface="Arial"/>
              </a:rPr>
              <a:t>. Businesses</a:t>
            </a:r>
            <a:r>
              <a:rPr sz="1000" spc="-5" dirty="0">
                <a:latin typeface="Arial"/>
                <a:cs typeface="Arial"/>
              </a:rPr>
              <a:t> n</a:t>
            </a:r>
            <a:r>
              <a:rPr sz="1000" dirty="0">
                <a:latin typeface="Arial"/>
                <a:cs typeface="Arial"/>
              </a:rPr>
              <a:t>o </a:t>
            </a:r>
            <a:r>
              <a:rPr sz="1000" spc="-5" dirty="0">
                <a:latin typeface="Arial"/>
                <a:cs typeface="Arial"/>
              </a:rPr>
              <a:t>longe</a:t>
            </a:r>
            <a:r>
              <a:rPr sz="1000" dirty="0">
                <a:latin typeface="Arial"/>
                <a:cs typeface="Arial"/>
              </a:rPr>
              <a:t>r </a:t>
            </a:r>
            <a:r>
              <a:rPr sz="1000" spc="-5" dirty="0">
                <a:latin typeface="Arial"/>
                <a:cs typeface="Arial"/>
              </a:rPr>
              <a:t>hav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to worr</a:t>
            </a:r>
            <a:r>
              <a:rPr sz="1000" dirty="0">
                <a:latin typeface="Arial"/>
                <a:cs typeface="Arial"/>
              </a:rPr>
              <a:t>y </a:t>
            </a:r>
            <a:r>
              <a:rPr sz="1000" spc="-5" dirty="0">
                <a:latin typeface="Arial"/>
                <a:cs typeface="Arial"/>
              </a:rPr>
              <a:t>abou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purchasing </a:t>
            </a:r>
            <a:r>
              <a:rPr sz="1000" dirty="0">
                <a:latin typeface="Arial"/>
                <a:cs typeface="Arial"/>
              </a:rPr>
              <a:t>more local storage, nor do they have to make difficult choices about</a:t>
            </a:r>
          </a:p>
          <a:p>
            <a:pPr marL="12700">
              <a:lnSpc>
                <a:spcPct val="120000"/>
              </a:lnSpc>
            </a:pPr>
            <a:r>
              <a:rPr sz="1000" dirty="0">
                <a:latin typeface="Arial"/>
                <a:cs typeface="Arial"/>
              </a:rPr>
              <a:t>what files to delete when they are running out of space. Once again, it</a:t>
            </a:r>
          </a:p>
          <a:p>
            <a:pPr marL="12700" marR="5080">
              <a:lnSpc>
                <a:spcPct val="120000"/>
              </a:lnSpc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importan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to emphasiz</a:t>
            </a:r>
            <a:r>
              <a:rPr sz="1000" dirty="0">
                <a:latin typeface="Arial"/>
                <a:cs typeface="Arial"/>
              </a:rPr>
              <a:t>e the</a:t>
            </a:r>
            <a:r>
              <a:rPr sz="1000" spc="-5" dirty="0">
                <a:latin typeface="Arial"/>
                <a:cs typeface="Arial"/>
              </a:rPr>
              <a:t> peac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mind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5" dirty="0">
                <a:latin typeface="Arial"/>
                <a:cs typeface="Arial"/>
              </a:rPr>
              <a:t> optio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provide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for businesses</a:t>
            </a:r>
            <a:r>
              <a:rPr sz="1000" dirty="0">
                <a:latin typeface="Arial"/>
                <a:cs typeface="Arial"/>
              </a:rPr>
              <a:t>. </a:t>
            </a:r>
            <a:r>
              <a:rPr sz="1000" spc="-5" dirty="0">
                <a:latin typeface="Arial"/>
                <a:cs typeface="Arial"/>
              </a:rPr>
              <a:t>It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eliminate</a:t>
            </a:r>
            <a:r>
              <a:rPr sz="1000" dirty="0">
                <a:latin typeface="Arial"/>
                <a:cs typeface="Arial"/>
              </a:rPr>
              <a:t>s a</a:t>
            </a:r>
            <a:r>
              <a:rPr sz="1000" spc="-5" dirty="0">
                <a:latin typeface="Arial"/>
                <a:cs typeface="Arial"/>
              </a:rPr>
              <a:t> pai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poin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for </a:t>
            </a:r>
            <a:r>
              <a:rPr sz="1000" dirty="0">
                <a:latin typeface="Arial"/>
                <a:cs typeface="Arial"/>
              </a:rPr>
              <a:t>companies</a:t>
            </a:r>
            <a:r>
              <a:rPr sz="1000" spc="-5" dirty="0">
                <a:latin typeface="Arial"/>
                <a:cs typeface="Arial"/>
              </a:rPr>
              <a:t> that hav</a:t>
            </a:r>
            <a:r>
              <a:rPr sz="1000" dirty="0">
                <a:latin typeface="Arial"/>
                <a:cs typeface="Arial"/>
              </a:rPr>
              <a:t>e struggled with limited resources dedicated to storage.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Their files are available for as </a:t>
            </a:r>
            <a:r>
              <a:rPr sz="1000" spc="-5" dirty="0">
                <a:latin typeface="Arial"/>
                <a:cs typeface="Arial"/>
              </a:rPr>
              <a:t>lon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 they</a:t>
            </a:r>
            <a:r>
              <a:rPr sz="1000" spc="-5" dirty="0">
                <a:latin typeface="Arial"/>
                <a:cs typeface="Arial"/>
              </a:rPr>
              <a:t> need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they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can</a:t>
            </a:r>
            <a:r>
              <a:rPr sz="1000" spc="-5" dirty="0">
                <a:latin typeface="Arial"/>
                <a:cs typeface="Arial"/>
              </a:rPr>
              <a:t> b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easil</a:t>
            </a:r>
            <a:r>
              <a:rPr sz="1000" dirty="0">
                <a:latin typeface="Arial"/>
                <a:cs typeface="Arial"/>
              </a:rPr>
              <a:t>y restored</a:t>
            </a:r>
            <a:r>
              <a:rPr sz="1000" spc="-5" dirty="0">
                <a:latin typeface="Arial"/>
                <a:cs typeface="Arial"/>
              </a:rPr>
              <a:t> whe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necessar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These </a:t>
            </a:r>
            <a:r>
              <a:rPr sz="1000" spc="-5" dirty="0">
                <a:latin typeface="Arial"/>
                <a:cs typeface="Arial"/>
              </a:rPr>
              <a:t>businesse</a:t>
            </a:r>
            <a:r>
              <a:rPr sz="1000" dirty="0">
                <a:latin typeface="Arial"/>
                <a:cs typeface="Arial"/>
              </a:rPr>
              <a:t>s can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cease</a:t>
            </a:r>
            <a:r>
              <a:rPr sz="1000" spc="-5" dirty="0">
                <a:latin typeface="Arial"/>
                <a:cs typeface="Arial"/>
              </a:rPr>
              <a:t> worryin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abou</a:t>
            </a:r>
            <a:r>
              <a:rPr sz="1000" dirty="0">
                <a:latin typeface="Arial"/>
                <a:cs typeface="Arial"/>
              </a:rPr>
              <a:t>t storage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turn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their</a:t>
            </a:r>
            <a:r>
              <a:rPr sz="1000" spc="-5" dirty="0">
                <a:latin typeface="Arial"/>
                <a:cs typeface="Arial"/>
              </a:rPr>
              <a:t> attentio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dirty="0">
                <a:latin typeface="Arial"/>
                <a:cs typeface="Arial"/>
              </a:rPr>
              <a:t>their core competencies, confident that their data is secure and available.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685800" cy="1005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Picture 28" descr="securit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276600"/>
            <a:ext cx="2057400" cy="2057400"/>
          </a:xfrm>
          <a:prstGeom prst="rect">
            <a:avLst/>
          </a:prstGeom>
        </p:spPr>
      </p:pic>
      <p:pic>
        <p:nvPicPr>
          <p:cNvPr id="30" name="Picture 29" descr="stora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858000"/>
            <a:ext cx="2057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1" y="609600"/>
            <a:ext cx="3762375" cy="904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100" y="2286000"/>
            <a:ext cx="5410200" cy="687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950"/>
              </a:lnSpc>
            </a:pPr>
            <a:r>
              <a:rPr lang="en-US" sz="2000" b="1" i="0" spc="100" dirty="0">
                <a:solidFill>
                  <a:srgbClr val="084580"/>
                </a:solidFill>
              </a:rPr>
              <a:t>3. </a:t>
            </a:r>
            <a:r>
              <a:rPr sz="2000" b="1" i="0" spc="100" dirty="0">
                <a:solidFill>
                  <a:srgbClr val="084580"/>
                </a:solidFill>
              </a:rPr>
              <a:t>Savings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3103091"/>
            <a:ext cx="4233545" cy="594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1000" dirty="0">
                <a:latin typeface="Arial"/>
                <a:cs typeface="Arial"/>
              </a:rPr>
              <a:t>One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the</a:t>
            </a:r>
            <a:r>
              <a:rPr sz="1000" spc="-5" dirty="0">
                <a:latin typeface="Arial"/>
                <a:cs typeface="Arial"/>
              </a:rPr>
              <a:t> bigges</a:t>
            </a:r>
            <a:r>
              <a:rPr sz="1000" dirty="0">
                <a:latin typeface="Arial"/>
                <a:cs typeface="Arial"/>
              </a:rPr>
              <a:t>t concerns</a:t>
            </a:r>
            <a:r>
              <a:rPr sz="1000" spc="-5" dirty="0">
                <a:latin typeface="Arial"/>
                <a:cs typeface="Arial"/>
              </a:rPr>
              <a:t> for </a:t>
            </a:r>
            <a:r>
              <a:rPr sz="1000" spc="-10" dirty="0">
                <a:latin typeface="Arial"/>
                <a:cs typeface="Arial"/>
              </a:rPr>
              <a:t>SMBs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whe</a:t>
            </a:r>
            <a:r>
              <a:rPr sz="1000" dirty="0">
                <a:latin typeface="Arial"/>
                <a:cs typeface="Arial"/>
              </a:rPr>
              <a:t>n making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y </a:t>
            </a:r>
            <a:r>
              <a:rPr sz="1000" spc="-5" dirty="0">
                <a:latin typeface="Arial"/>
                <a:cs typeface="Arial"/>
              </a:rPr>
              <a:t>sort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technology </a:t>
            </a:r>
            <a:r>
              <a:rPr sz="1000" spc="-5" dirty="0">
                <a:latin typeface="Arial"/>
                <a:cs typeface="Arial"/>
              </a:rPr>
              <a:t>decisio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the</a:t>
            </a:r>
            <a:r>
              <a:rPr sz="1000" spc="-5" dirty="0">
                <a:latin typeface="Arial"/>
                <a:cs typeface="Arial"/>
              </a:rPr>
              <a:t> botto</a:t>
            </a:r>
            <a:r>
              <a:rPr sz="1000" dirty="0">
                <a:latin typeface="Arial"/>
                <a:cs typeface="Arial"/>
              </a:rPr>
              <a:t>m </a:t>
            </a:r>
            <a:r>
              <a:rPr sz="1000" spc="-5" dirty="0">
                <a:latin typeface="Arial"/>
                <a:cs typeface="Arial"/>
              </a:rPr>
              <a:t>line</a:t>
            </a:r>
            <a:r>
              <a:rPr sz="1000" dirty="0">
                <a:latin typeface="Arial"/>
                <a:cs typeface="Arial"/>
              </a:rPr>
              <a:t>. Fortunatel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hybri</a:t>
            </a:r>
            <a:r>
              <a:rPr sz="1000" dirty="0">
                <a:latin typeface="Arial"/>
                <a:cs typeface="Arial"/>
              </a:rPr>
              <a:t>d cloud</a:t>
            </a:r>
            <a:r>
              <a:rPr sz="1000" spc="-5" dirty="0">
                <a:latin typeface="Arial"/>
                <a:cs typeface="Arial"/>
              </a:rPr>
              <a:t> backu</a:t>
            </a:r>
            <a:r>
              <a:rPr sz="1000" dirty="0">
                <a:latin typeface="Arial"/>
                <a:cs typeface="Arial"/>
              </a:rPr>
              <a:t>p solutions</a:t>
            </a:r>
            <a:r>
              <a:rPr sz="1000" spc="-5" dirty="0">
                <a:latin typeface="Arial"/>
                <a:cs typeface="Arial"/>
              </a:rPr>
              <a:t> are cost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2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fective.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hybri</a:t>
            </a:r>
            <a:r>
              <a:rPr sz="1000" dirty="0">
                <a:latin typeface="Arial"/>
                <a:cs typeface="Arial"/>
              </a:rPr>
              <a:t>d model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keeps</a:t>
            </a:r>
            <a:r>
              <a:rPr sz="1000" spc="-5" dirty="0">
                <a:latin typeface="Arial"/>
                <a:cs typeface="Arial"/>
              </a:rPr>
              <a:t> costs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</a:t>
            </a:r>
            <a:r>
              <a:rPr sz="1000" spc="-5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Because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</a:t>
            </a:r>
          </a:p>
          <a:p>
            <a:pPr marL="12700" marR="21590">
              <a:lnSpc>
                <a:spcPct val="120000"/>
              </a:lnSpc>
            </a:pPr>
            <a:r>
              <a:rPr sz="1000" spc="-5" dirty="0">
                <a:latin typeface="Arial"/>
                <a:cs typeface="Arial"/>
              </a:rPr>
              <a:t>onl</a:t>
            </a:r>
            <a:r>
              <a:rPr sz="1000" dirty="0">
                <a:latin typeface="Arial"/>
                <a:cs typeface="Arial"/>
              </a:rPr>
              <a:t>y </a:t>
            </a:r>
            <a:r>
              <a:rPr sz="1000" spc="-5" dirty="0">
                <a:latin typeface="Arial"/>
                <a:cs typeface="Arial"/>
              </a:rPr>
              <a:t>nee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to purchas</a:t>
            </a:r>
            <a:r>
              <a:rPr sz="1000" dirty="0">
                <a:latin typeface="Arial"/>
                <a:cs typeface="Arial"/>
              </a:rPr>
              <a:t>e a</a:t>
            </a:r>
            <a:r>
              <a:rPr sz="1000" spc="-5" dirty="0">
                <a:latin typeface="Arial"/>
                <a:cs typeface="Arial"/>
              </a:rPr>
              <a:t> loca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uni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whil</a:t>
            </a:r>
            <a:r>
              <a:rPr sz="1000" dirty="0">
                <a:latin typeface="Arial"/>
                <a:cs typeface="Arial"/>
              </a:rPr>
              <a:t>e the</a:t>
            </a:r>
            <a:r>
              <a:rPr sz="1000" spc="-5" dirty="0">
                <a:latin typeface="Arial"/>
                <a:cs typeface="Arial"/>
              </a:rPr>
              <a:t> rest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the</a:t>
            </a:r>
            <a:r>
              <a:rPr sz="1000" spc="-5" dirty="0">
                <a:latin typeface="Arial"/>
                <a:cs typeface="Arial"/>
              </a:rPr>
              <a:t> infrastructur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lie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in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cloud. 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cost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businesse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simple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monthly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fee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dirty="0">
                <a:latin typeface="Arial"/>
                <a:cs typeface="Arial"/>
              </a:rPr>
              <a:t>covers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cost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leveragin</a:t>
            </a:r>
            <a:r>
              <a:rPr sz="1000" dirty="0">
                <a:latin typeface="Arial"/>
                <a:cs typeface="Arial"/>
              </a:rPr>
              <a:t>g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r>
              <a:rPr sz="1000" spc="-5" dirty="0">
                <a:latin typeface="Arial"/>
                <a:cs typeface="Arial"/>
              </a:rPr>
              <a:t> outline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SLA.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-5" dirty="0">
                <a:latin typeface="Arial"/>
                <a:cs typeface="Arial"/>
              </a:rPr>
              <a:t>It</a:t>
            </a:r>
            <a:r>
              <a:rPr sz="1000" spc="-25" dirty="0">
                <a:latin typeface="Arial"/>
                <a:cs typeface="Arial"/>
              </a:rPr>
              <a:t>’</a:t>
            </a:r>
            <a:r>
              <a:rPr sz="1000" dirty="0">
                <a:latin typeface="Arial"/>
                <a:cs typeface="Arial"/>
              </a:rPr>
              <a:t>s important for businesses to look for a solutions provider that can o</a:t>
            </a:r>
            <a:r>
              <a:rPr sz="1000" spc="-20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fer fixed cloud</a:t>
            </a:r>
            <a:r>
              <a:rPr sz="1000" spc="-5" dirty="0">
                <a:latin typeface="Arial"/>
                <a:cs typeface="Arial"/>
              </a:rPr>
              <a:t> pricing.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2000" b="1" spc="-30" dirty="0">
                <a:solidFill>
                  <a:srgbClr val="084580"/>
                </a:solidFill>
                <a:latin typeface="Arial"/>
                <a:cs typeface="Arial"/>
              </a:rPr>
              <a:t>4. </a:t>
            </a:r>
            <a:r>
              <a:rPr sz="2000" b="1" spc="-30" dirty="0">
                <a:solidFill>
                  <a:srgbClr val="084580"/>
                </a:solidFill>
                <a:latin typeface="Arial"/>
                <a:cs typeface="Arial"/>
              </a:rPr>
              <a:t>V</a:t>
            </a:r>
            <a:r>
              <a:rPr sz="2000" b="1" spc="95" dirty="0">
                <a:solidFill>
                  <a:srgbClr val="084580"/>
                </a:solidFill>
                <a:latin typeface="Arial"/>
                <a:cs typeface="Arial"/>
              </a:rPr>
              <a:t>irtualization</a:t>
            </a:r>
            <a:endParaRPr sz="2000" b="1" dirty="0">
              <a:solidFill>
                <a:srgbClr val="084580"/>
              </a:solidFill>
              <a:latin typeface="Arial"/>
              <a:cs typeface="Arial"/>
            </a:endParaRPr>
          </a:p>
          <a:p>
            <a:pPr marL="12700" marR="26670">
              <a:lnSpc>
                <a:spcPct val="120000"/>
              </a:lnSpc>
              <a:spcBef>
                <a:spcPts val="1000"/>
              </a:spcBef>
            </a:pPr>
            <a:r>
              <a:rPr sz="1000" spc="-5" dirty="0">
                <a:latin typeface="Arial"/>
                <a:cs typeface="Arial"/>
              </a:rPr>
              <a:t>In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even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a</a:t>
            </a:r>
            <a:r>
              <a:rPr sz="1000" spc="-5" dirty="0">
                <a:latin typeface="Arial"/>
                <a:cs typeface="Arial"/>
              </a:rPr>
              <a:t> disaste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natura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r technical,</a:t>
            </a:r>
            <a:r>
              <a:rPr sz="1000" spc="-5" dirty="0">
                <a:latin typeface="Arial"/>
                <a:cs typeface="Arial"/>
              </a:rPr>
              <a:t> businesse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10" dirty="0">
                <a:latin typeface="Arial"/>
                <a:cs typeface="Arial"/>
              </a:rPr>
              <a:t>must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 </a:t>
            </a:r>
            <a:r>
              <a:rPr sz="1000" dirty="0">
                <a:latin typeface="Arial"/>
                <a:cs typeface="Arial"/>
              </a:rPr>
              <a:t>confident that their data was backed up, and that it can be restored in a timely manne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. When SMBs experience downtime, they stand to lose a </a:t>
            </a:r>
            <a:r>
              <a:rPr sz="1000" spc="-5" dirty="0">
                <a:latin typeface="Arial"/>
                <a:cs typeface="Arial"/>
              </a:rPr>
              <a:t>grea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5" dirty="0">
                <a:latin typeface="Arial"/>
                <a:cs typeface="Arial"/>
              </a:rPr>
              <a:t>dea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money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strives</a:t>
            </a:r>
            <a:r>
              <a:rPr sz="1000" spc="-5" dirty="0">
                <a:latin typeface="Arial"/>
                <a:cs typeface="Arial"/>
              </a:rPr>
              <a:t> to brin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operation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bac</a:t>
            </a:r>
            <a:r>
              <a:rPr sz="1000" dirty="0">
                <a:latin typeface="Arial"/>
                <a:cs typeface="Arial"/>
              </a:rPr>
              <a:t>k </a:t>
            </a:r>
            <a:r>
              <a:rPr sz="1000" spc="-5" dirty="0">
                <a:latin typeface="Arial"/>
                <a:cs typeface="Arial"/>
              </a:rPr>
              <a:t>online</a:t>
            </a:r>
            <a:r>
              <a:rPr sz="1000" dirty="0">
                <a:latin typeface="Arial"/>
                <a:cs typeface="Arial"/>
              </a:rPr>
              <a:t>. </a:t>
            </a:r>
            <a:r>
              <a:rPr sz="1000" spc="-5" dirty="0">
                <a:latin typeface="Arial"/>
                <a:cs typeface="Arial"/>
              </a:rPr>
              <a:t>In </a:t>
            </a:r>
            <a:r>
              <a:rPr sz="1000" dirty="0">
                <a:latin typeface="Arial"/>
                <a:cs typeface="Arial"/>
              </a:rPr>
              <a:t>these </a:t>
            </a:r>
            <a:r>
              <a:rPr sz="1000" spc="-5" dirty="0">
                <a:latin typeface="Arial"/>
                <a:cs typeface="Arial"/>
              </a:rPr>
              <a:t>instances</a:t>
            </a:r>
            <a:r>
              <a:rPr sz="1000" dirty="0">
                <a:latin typeface="Arial"/>
                <a:cs typeface="Arial"/>
              </a:rPr>
              <a:t>, virtual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machines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(VM) can</a:t>
            </a:r>
            <a:r>
              <a:rPr sz="1000" spc="-5" dirty="0">
                <a:latin typeface="Arial"/>
                <a:cs typeface="Arial"/>
              </a:rPr>
              <a:t> b</a:t>
            </a:r>
            <a:r>
              <a:rPr sz="1000" dirty="0">
                <a:latin typeface="Arial"/>
                <a:cs typeface="Arial"/>
              </a:rPr>
              <a:t>e the</a:t>
            </a:r>
            <a:r>
              <a:rPr sz="1000" spc="-5" dirty="0">
                <a:latin typeface="Arial"/>
                <a:cs typeface="Arial"/>
              </a:rPr>
              <a:t> di</a:t>
            </a:r>
            <a:r>
              <a:rPr sz="1000" spc="-20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ference</a:t>
            </a:r>
            <a:r>
              <a:rPr sz="1000" spc="-5" dirty="0">
                <a:latin typeface="Arial"/>
                <a:cs typeface="Arial"/>
              </a:rPr>
              <a:t> betwee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downtime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uptime</a:t>
            </a:r>
            <a:r>
              <a:rPr sz="1000" dirty="0">
                <a:latin typeface="Arial"/>
                <a:cs typeface="Arial"/>
              </a:rPr>
              <a:t>. VMs </a:t>
            </a:r>
            <a:r>
              <a:rPr sz="1000" spc="-5" dirty="0">
                <a:latin typeface="Arial"/>
                <a:cs typeface="Arial"/>
              </a:rPr>
              <a:t>ar</a:t>
            </a:r>
            <a:r>
              <a:rPr sz="1000" dirty="0">
                <a:latin typeface="Arial"/>
                <a:cs typeface="Arial"/>
              </a:rPr>
              <a:t>e copies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workstation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r servers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running</a:t>
            </a:r>
            <a:r>
              <a:rPr sz="1000" spc="-5" dirty="0">
                <a:latin typeface="Arial"/>
                <a:cs typeface="Arial"/>
              </a:rPr>
              <a:t> o</a:t>
            </a:r>
            <a:r>
              <a:rPr sz="1000" dirty="0">
                <a:latin typeface="Arial"/>
                <a:cs typeface="Arial"/>
              </a:rPr>
              <a:t>n 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server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cloud.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Every</a:t>
            </a:r>
            <a:r>
              <a:rPr sz="1000" spc="-5" dirty="0">
                <a:latin typeface="Arial"/>
                <a:cs typeface="Arial"/>
              </a:rPr>
              <a:t> aspec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the</a:t>
            </a:r>
            <a:r>
              <a:rPr sz="1000" spc="-5" dirty="0">
                <a:latin typeface="Arial"/>
                <a:cs typeface="Arial"/>
              </a:rPr>
              <a:t> duplicate</a:t>
            </a:r>
            <a:r>
              <a:rPr sz="1000" dirty="0">
                <a:latin typeface="Arial"/>
                <a:cs typeface="Arial"/>
              </a:rPr>
              <a:t>d machine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can</a:t>
            </a:r>
            <a:r>
              <a:rPr sz="1000" spc="-5" dirty="0">
                <a:latin typeface="Arial"/>
                <a:cs typeface="Arial"/>
              </a:rPr>
              <a:t> b</a:t>
            </a:r>
            <a:r>
              <a:rPr sz="1000" dirty="0">
                <a:latin typeface="Arial"/>
                <a:cs typeface="Arial"/>
              </a:rPr>
              <a:t>e run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 virtual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machine</a:t>
            </a:r>
            <a:r>
              <a:rPr sz="1000" spc="-5" dirty="0">
                <a:latin typeface="Arial"/>
                <a:cs typeface="Arial"/>
              </a:rPr>
              <a:t> that live</a:t>
            </a:r>
            <a:r>
              <a:rPr sz="1000" dirty="0">
                <a:latin typeface="Arial"/>
                <a:cs typeface="Arial"/>
              </a:rPr>
              <a:t>s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n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cloud,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 therefore</a:t>
            </a:r>
            <a:r>
              <a:rPr sz="1000" spc="-5" dirty="0">
                <a:latin typeface="Arial"/>
                <a:cs typeface="Arial"/>
              </a:rPr>
              <a:t> no</a:t>
            </a:r>
            <a:r>
              <a:rPr sz="1000" dirty="0">
                <a:latin typeface="Arial"/>
                <a:cs typeface="Arial"/>
              </a:rPr>
              <a:t>t vulnerable</a:t>
            </a:r>
            <a:r>
              <a:rPr sz="1000" spc="-5" dirty="0">
                <a:latin typeface="Arial"/>
                <a:cs typeface="Arial"/>
              </a:rPr>
              <a:t> to localize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phenomena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lik</a:t>
            </a:r>
            <a:r>
              <a:rPr sz="1000" dirty="0">
                <a:latin typeface="Arial"/>
                <a:cs typeface="Arial"/>
              </a:rPr>
              <a:t>e a</a:t>
            </a:r>
            <a:r>
              <a:rPr sz="1000" spc="-5" dirty="0">
                <a:latin typeface="Arial"/>
                <a:cs typeface="Arial"/>
              </a:rPr>
              <a:t> weathe</a:t>
            </a:r>
            <a:r>
              <a:rPr sz="1000" dirty="0">
                <a:latin typeface="Arial"/>
                <a:cs typeface="Arial"/>
              </a:rPr>
              <a:t>r </a:t>
            </a:r>
            <a:r>
              <a:rPr sz="1000" spc="-5" dirty="0">
                <a:latin typeface="Arial"/>
                <a:cs typeface="Arial"/>
              </a:rPr>
              <a:t>disaste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Companie</a:t>
            </a:r>
            <a:r>
              <a:rPr sz="1000" dirty="0">
                <a:latin typeface="Arial"/>
                <a:cs typeface="Arial"/>
              </a:rPr>
              <a:t>s can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failover</a:t>
            </a:r>
          </a:p>
          <a:p>
            <a:pPr marL="12700" marR="240665">
              <a:lnSpc>
                <a:spcPct val="120000"/>
              </a:lnSpc>
            </a:pPr>
            <a:r>
              <a:rPr sz="1000" spc="-5" dirty="0">
                <a:latin typeface="Arial"/>
                <a:cs typeface="Arial"/>
              </a:rPr>
              <a:t>to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</a:t>
            </a:r>
            <a:r>
              <a:rPr sz="1000" spc="-5" dirty="0">
                <a:latin typeface="Arial"/>
                <a:cs typeface="Arial"/>
              </a:rPr>
              <a:t> to avoi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downtime</a:t>
            </a:r>
            <a:r>
              <a:rPr sz="1000" dirty="0">
                <a:latin typeface="Arial"/>
                <a:cs typeface="Arial"/>
              </a:rPr>
              <a:t>, keeping</a:t>
            </a:r>
            <a:r>
              <a:rPr sz="1000" spc="-5" dirty="0">
                <a:latin typeface="Arial"/>
                <a:cs typeface="Arial"/>
              </a:rPr>
              <a:t> dat</a:t>
            </a:r>
            <a:r>
              <a:rPr sz="100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operation</a:t>
            </a:r>
            <a:r>
              <a:rPr sz="1000" dirty="0">
                <a:latin typeface="Arial"/>
                <a:cs typeface="Arial"/>
              </a:rPr>
              <a:t>s running smoothly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consistentl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ensurin</a:t>
            </a:r>
            <a:r>
              <a:rPr sz="1000" dirty="0">
                <a:latin typeface="Arial"/>
                <a:cs typeface="Arial"/>
              </a:rPr>
              <a:t>g </a:t>
            </a:r>
            <a:r>
              <a:rPr sz="1000" spc="-5" dirty="0">
                <a:latin typeface="Arial"/>
                <a:cs typeface="Arial"/>
              </a:rPr>
              <a:t>busines</a:t>
            </a:r>
            <a:r>
              <a:rPr sz="1000" dirty="0">
                <a:latin typeface="Arial"/>
                <a:cs typeface="Arial"/>
              </a:rPr>
              <a:t>s continuity</a:t>
            </a:r>
            <a:r>
              <a:rPr sz="1000" spc="-5" dirty="0">
                <a:latin typeface="Arial"/>
                <a:cs typeface="Arial"/>
              </a:rPr>
              <a:t> eve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whe</a:t>
            </a:r>
            <a:r>
              <a:rPr sz="1000" dirty="0">
                <a:latin typeface="Arial"/>
                <a:cs typeface="Arial"/>
              </a:rPr>
              <a:t>n the winds are strong and the weather fierce.</a:t>
            </a:r>
          </a:p>
          <a:p>
            <a:pPr marL="12700" marR="219710">
              <a:lnSpc>
                <a:spcPct val="120000"/>
              </a:lnSpc>
              <a:spcBef>
                <a:spcPts val="900"/>
              </a:spcBef>
            </a:pPr>
            <a:r>
              <a:rPr sz="1000" spc="-5" dirty="0">
                <a:latin typeface="Arial"/>
                <a:cs typeface="Arial"/>
              </a:rPr>
              <a:t>Hybri</a:t>
            </a:r>
            <a:r>
              <a:rPr sz="1000" dirty="0">
                <a:latin typeface="Arial"/>
                <a:cs typeface="Arial"/>
              </a:rPr>
              <a:t>d cloud</a:t>
            </a:r>
            <a:r>
              <a:rPr sz="1000" spc="-5" dirty="0">
                <a:latin typeface="Arial"/>
                <a:cs typeface="Arial"/>
              </a:rPr>
              <a:t> backu</a:t>
            </a:r>
            <a:r>
              <a:rPr sz="1000" dirty="0">
                <a:latin typeface="Arial"/>
                <a:cs typeface="Arial"/>
              </a:rPr>
              <a:t>p solutions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2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fer businesse</a:t>
            </a:r>
            <a:r>
              <a:rPr sz="1000" dirty="0">
                <a:latin typeface="Arial"/>
                <a:cs typeface="Arial"/>
              </a:rPr>
              <a:t>s the</a:t>
            </a:r>
            <a:r>
              <a:rPr sz="1000" spc="-5" dirty="0">
                <a:latin typeface="Arial"/>
                <a:cs typeface="Arial"/>
              </a:rPr>
              <a:t> bes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bot</a:t>
            </a:r>
            <a:r>
              <a:rPr sz="1000" dirty="0">
                <a:latin typeface="Arial"/>
                <a:cs typeface="Arial"/>
              </a:rPr>
              <a:t>h </a:t>
            </a:r>
            <a:r>
              <a:rPr sz="1000" spc="-5" dirty="0">
                <a:latin typeface="Arial"/>
                <a:cs typeface="Arial"/>
              </a:rPr>
              <a:t>worlds,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pla</a:t>
            </a:r>
            <a:r>
              <a:rPr sz="1000" dirty="0">
                <a:latin typeface="Arial"/>
                <a:cs typeface="Arial"/>
              </a:rPr>
              <a:t>y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n </a:t>
            </a:r>
            <a:r>
              <a:rPr sz="1000" spc="-5" dirty="0">
                <a:latin typeface="Arial"/>
                <a:cs typeface="Arial"/>
              </a:rPr>
              <a:t>essentia</a:t>
            </a:r>
            <a:r>
              <a:rPr sz="1000" dirty="0">
                <a:latin typeface="Arial"/>
                <a:cs typeface="Arial"/>
              </a:rPr>
              <a:t>l </a:t>
            </a:r>
            <a:r>
              <a:rPr sz="1000" spc="-5" dirty="0">
                <a:latin typeface="Arial"/>
                <a:cs typeface="Arial"/>
              </a:rPr>
              <a:t>par</a:t>
            </a:r>
            <a:r>
              <a:rPr sz="1000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comprehensive</a:t>
            </a:r>
            <a:r>
              <a:rPr sz="1000" spc="-5" dirty="0">
                <a:latin typeface="Arial"/>
                <a:cs typeface="Arial"/>
              </a:rPr>
              <a:t> backup</a:t>
            </a:r>
            <a:r>
              <a:rPr sz="1000" dirty="0">
                <a:latin typeface="Arial"/>
                <a:cs typeface="Arial"/>
              </a:rPr>
              <a:t>, recovery</a:t>
            </a:r>
            <a:r>
              <a:rPr sz="1000" spc="-5" dirty="0">
                <a:latin typeface="Arial"/>
                <a:cs typeface="Arial"/>
              </a:rPr>
              <a:t> and </a:t>
            </a:r>
            <a:r>
              <a:rPr sz="1000" dirty="0">
                <a:latin typeface="Arial"/>
                <a:cs typeface="Arial"/>
              </a:rPr>
              <a:t>business continuity strateg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.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 added benefits of Securit</a:t>
            </a:r>
            <a:r>
              <a:rPr sz="1000" spc="-7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, Storage, Savings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30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irtualizatio</a:t>
            </a:r>
            <a:r>
              <a:rPr sz="1000" dirty="0">
                <a:latin typeface="Arial"/>
                <a:cs typeface="Arial"/>
              </a:rPr>
              <a:t>n should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make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transition</a:t>
            </a:r>
            <a:r>
              <a:rPr sz="1000" spc="-5" dirty="0">
                <a:latin typeface="Arial"/>
                <a:cs typeface="Arial"/>
              </a:rPr>
              <a:t> to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hybri</a:t>
            </a:r>
            <a:r>
              <a:rPr sz="1000" dirty="0">
                <a:latin typeface="Arial"/>
                <a:cs typeface="Arial"/>
              </a:rPr>
              <a:t>d cloud solution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littl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easie</a:t>
            </a:r>
            <a:r>
              <a:rPr sz="1000" spc="-5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hopefull</a:t>
            </a:r>
            <a:r>
              <a:rPr sz="1000" dirty="0">
                <a:latin typeface="Arial"/>
                <a:cs typeface="Arial"/>
              </a:rPr>
              <a:t>y </a:t>
            </a:r>
            <a:r>
              <a:rPr sz="1000" spc="-5" dirty="0">
                <a:latin typeface="Arial"/>
                <a:cs typeface="Arial"/>
              </a:rPr>
              <a:t>alleviat</a:t>
            </a:r>
            <a:r>
              <a:rPr sz="1000" dirty="0">
                <a:latin typeface="Arial"/>
                <a:cs typeface="Arial"/>
              </a:rPr>
              <a:t>e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y fears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 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cloud.</a:t>
            </a: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spc="-12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lear</a:t>
            </a:r>
            <a:r>
              <a:rPr sz="1000" dirty="0">
                <a:latin typeface="Arial"/>
                <a:cs typeface="Arial"/>
              </a:rPr>
              <a:t>n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contact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en-US" sz="1000" spc="-85" dirty="0">
                <a:latin typeface="Arial"/>
                <a:cs typeface="Arial"/>
              </a:rPr>
              <a:t>DATALINK NETWORKS: 1-877-487-3783</a:t>
            </a:r>
            <a:r>
              <a:rPr sz="1000" spc="-1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1100" y="9425737"/>
            <a:ext cx="19069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latin typeface="Arial"/>
                <a:cs typeface="Arial"/>
              </a:rPr>
              <a:t>*ESG</a:t>
            </a:r>
            <a:r>
              <a:rPr sz="700" spc="-5" dirty="0">
                <a:latin typeface="Arial"/>
                <a:cs typeface="Arial"/>
              </a:rPr>
              <a:t>,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Dat</a:t>
            </a:r>
            <a:r>
              <a:rPr sz="700" dirty="0">
                <a:latin typeface="Arial"/>
                <a:cs typeface="Arial"/>
              </a:rPr>
              <a:t>a Protection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Appliances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Surve</a:t>
            </a:r>
            <a:r>
              <a:rPr sz="700" spc="-55" dirty="0">
                <a:latin typeface="Arial"/>
                <a:cs typeface="Arial"/>
              </a:rPr>
              <a:t>y</a:t>
            </a:r>
            <a:r>
              <a:rPr sz="700" spc="-5" dirty="0">
                <a:latin typeface="Arial"/>
                <a:cs typeface="Arial"/>
              </a:rPr>
              <a:t>,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2015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667512" cy="1005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Picture 22" descr="savin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819400"/>
            <a:ext cx="2057400" cy="2057400"/>
          </a:xfrm>
          <a:prstGeom prst="rect">
            <a:avLst/>
          </a:prstGeom>
        </p:spPr>
      </p:pic>
      <p:pic>
        <p:nvPicPr>
          <p:cNvPr id="24" name="Picture 23" descr="vi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172200"/>
            <a:ext cx="2057400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04299"/>
            <a:ext cx="3762375" cy="904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ECC0F0BAB83642B2E4463504A23C94" ma:contentTypeVersion="16" ma:contentTypeDescription="Create a new document." ma:contentTypeScope="" ma:versionID="f8895b1d6114801a5472eea9efd0b2fb">
  <xsd:schema xmlns:xsd="http://www.w3.org/2001/XMLSchema" xmlns:xs="http://www.w3.org/2001/XMLSchema" xmlns:p="http://schemas.microsoft.com/office/2006/metadata/properties" xmlns:ns2="adcf95e8-6c49-4368-8e2e-9268a20ad68c" xmlns:ns3="b8d9ea23-2d01-4672-977f-0f1f87a35bb7" targetNamespace="http://schemas.microsoft.com/office/2006/metadata/properties" ma:root="true" ma:fieldsID="7291090b4739ca39eaae0c8c952f0800" ns2:_="" ns3:_="">
    <xsd:import namespace="adcf95e8-6c49-4368-8e2e-9268a20ad68c"/>
    <xsd:import namespace="b8d9ea23-2d01-4672-977f-0f1f87a35b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f95e8-6c49-4368-8e2e-9268a20ad6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74d3f0c-64ae-44b5-916d-596232cedb67}" ma:internalName="TaxCatchAll" ma:showField="CatchAllData" ma:web="adcf95e8-6c49-4368-8e2e-9268a20ad6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9ea23-2d01-4672-977f-0f1f87a35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6babee0-717c-495d-98ca-a08d42f0e1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d9ea23-2d01-4672-977f-0f1f87a35bb7">
      <Terms xmlns="http://schemas.microsoft.com/office/infopath/2007/PartnerControls"/>
    </lcf76f155ced4ddcb4097134ff3c332f>
    <TaxCatchAll xmlns="adcf95e8-6c49-4368-8e2e-9268a20ad68c" xsi:nil="true"/>
  </documentManagement>
</p:properties>
</file>

<file path=customXml/itemProps1.xml><?xml version="1.0" encoding="utf-8"?>
<ds:datastoreItem xmlns:ds="http://schemas.openxmlformats.org/officeDocument/2006/customXml" ds:itemID="{4BB2BC71-2382-4ECE-A92A-F635AD7ECCA7}"/>
</file>

<file path=customXml/itemProps2.xml><?xml version="1.0" encoding="utf-8"?>
<ds:datastoreItem xmlns:ds="http://schemas.openxmlformats.org/officeDocument/2006/customXml" ds:itemID="{49A7CB4B-E50D-4F8A-80C0-834CA94B7CA7}"/>
</file>

<file path=customXml/itemProps3.xml><?xml version="1.0" encoding="utf-8"?>
<ds:datastoreItem xmlns:ds="http://schemas.openxmlformats.org/officeDocument/2006/customXml" ds:itemID="{82855ABC-CD49-4EDE-8F0C-64C857A7FA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872</Words>
  <Application>Microsoft Office PowerPoint</Application>
  <PresentationFormat>Custom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1. Security</vt:lpstr>
      <vt:lpstr>3. Savings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Hillary Ramirez</cp:lastModifiedBy>
  <cp:revision>10</cp:revision>
  <cp:lastPrinted>2015-03-27T18:05:39Z</cp:lastPrinted>
  <dcterms:created xsi:type="dcterms:W3CDTF">2015-03-27T13:40:50Z</dcterms:created>
  <dcterms:modified xsi:type="dcterms:W3CDTF">2020-11-25T23:26:36Z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2015-03-27T00:00:00Z</vt:filetime>
  </property>
  <property fmtid="{D5CDD505-2E9C-101B-9397-08002B2CF9AE}" pid="3" name="LastSaved">
    <vt:filetime>2015-03-27T00:00:00Z</vt:filetime>
  </property>
  <property fmtid="{D5CDD505-2E9C-101B-9397-08002B2CF9AE}" pid="4" name="ContentTypeId">
    <vt:lpwstr>0x010100C0ECC0F0BAB83642B2E4463504A23C94</vt:lpwstr>
  </property>
  <property fmtid="{D5CDD505-2E9C-101B-9397-08002B2CF9AE}" pid="5" name="Order">
    <vt:r8>933000</vt:r8>
  </property>
  <property fmtid="{D5CDD505-2E9C-101B-9397-08002B2CF9AE}" pid="6" name="MediaServiceImageTags">
    <vt:lpwstr/>
  </property>
  <property fmtid="{D5CDD505-2E9C-101B-9397-08002B2CF9AE}" pid="7" name="_ExtendedDescription">
    <vt:lpwstr/>
  </property>
</Properties>
</file>